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7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18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211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200" b="1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#143E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nb-NO" altLang="ko-KR" sz="1200" b="1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February 24 - March 09, 2021, </a:t>
            </a:r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S2-2101136</a:t>
            </a:r>
            <a:endParaRPr lang="en-US" altLang="zh-CN" sz="14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S2-2100486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WG2#143E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</a:t>
            </a:r>
            <a:r>
              <a:rPr lang="en-US" altLang="zh-CN" sz="1300" baseline="0" smtClean="0">
                <a:solidFill>
                  <a:schemeClr val="bg1"/>
                </a:solidFill>
                <a:latin typeface="+mn-lt"/>
              </a:rPr>
              <a:t>February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24 – March 09,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</a:t>
            </a:r>
            <a:r>
              <a:rPr lang="en-GB" sz="1800" b="1" dirty="0" smtClean="0">
                <a:latin typeface="Arial" charset="0"/>
              </a:rPr>
              <a:t>Wu (</a:t>
            </a:r>
            <a:r>
              <a:rPr lang="en-GB" sz="1800" b="1" dirty="0">
                <a:latin typeface="Arial" charset="0"/>
              </a:rPr>
              <a:t>Huawei),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Li (</a:t>
            </a:r>
            <a:r>
              <a:rPr lang="en-GB" sz="1800" b="1" dirty="0">
                <a:latin typeface="Arial" charset="0"/>
              </a:rPr>
              <a:t>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/>
            <a:r>
              <a:rPr lang="en-US" sz="1400" dirty="0" smtClean="0"/>
              <a:t>None</a:t>
            </a:r>
            <a:endParaRPr lang="en-US" sz="1400" dirty="0"/>
          </a:p>
          <a:p>
            <a:r>
              <a:rPr lang="en-US" altLang="de-DE" sz="2000" dirty="0" smtClean="0"/>
              <a:t>RAN </a:t>
            </a:r>
            <a:r>
              <a:rPr lang="en-US" altLang="de-DE" sz="2000" dirty="0"/>
              <a:t>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/>
              <a:t>Start </a:t>
            </a:r>
            <a:r>
              <a:rPr lang="en-US" altLang="zh-CN" sz="1400" dirty="0"/>
              <a:t>normative work as per agreed </a:t>
            </a:r>
            <a:r>
              <a:rPr lang="en-US" altLang="zh-CN" sz="1400" dirty="0" smtClean="0"/>
              <a:t>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</a:t>
            </a:r>
            <a:r>
              <a:rPr lang="en-US" altLang="de-DE" b="1" dirty="0" smtClean="0"/>
              <a:t>SA#90-e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509989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 smtClean="0"/>
              <a:t>General: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All the concluded KIs except </a:t>
            </a:r>
            <a:r>
              <a:rPr lang="en-US" altLang="zh-CN" sz="1200" dirty="0" smtClean="0"/>
              <a:t>KI#15</a:t>
            </a:r>
            <a:r>
              <a:rPr lang="en-GB" altLang="zh-CN" sz="1200" strike="sngStrike" dirty="0"/>
              <a:t> </a:t>
            </a:r>
            <a:r>
              <a:rPr lang="en-US" altLang="zh-CN" sz="1200" dirty="0" smtClean="0"/>
              <a:t>have </a:t>
            </a:r>
            <a:r>
              <a:rPr lang="en-US" altLang="zh-CN" sz="1200" dirty="0"/>
              <a:t>started the normative work. 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47 CRs agreed for 23.288, 16 CRs agreed for 23.501, 22 CRs agreed for 23.502, 1 CR agreed for 23.503 and 2 LS Response 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CRs agreed for 23.288, 2 CRs agreed for 23.501.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Continue the normative </a:t>
            </a:r>
            <a:r>
              <a:rPr lang="en-US" altLang="zh-CN" sz="1200" dirty="0"/>
              <a:t>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10 CRs agreed for 23.288, 2 CRs agreed for 23.501, 2 </a:t>
            </a:r>
            <a:r>
              <a:rPr lang="en-US" altLang="zh-CN" sz="1200" dirty="0"/>
              <a:t>CRs agreed for </a:t>
            </a:r>
            <a:r>
              <a:rPr lang="en-US" altLang="zh-CN" sz="1200" dirty="0" smtClean="0"/>
              <a:t>23.502.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 smtClean="0"/>
              <a:t>eNA_ph2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SA#91-e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248859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1, 2021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95498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CRs agreed for 23.288, </a:t>
            </a:r>
            <a:r>
              <a:rPr lang="en-US" altLang="zh-CN" sz="1200" dirty="0" smtClean="0"/>
              <a:t>1 CR </a:t>
            </a:r>
            <a:r>
              <a:rPr lang="en-US" altLang="zh-CN" sz="1200" dirty="0"/>
              <a:t>agreed for 23.501, </a:t>
            </a:r>
            <a:r>
              <a:rPr lang="en-US" altLang="zh-CN" sz="1200" dirty="0" smtClean="0"/>
              <a:t>1 CR </a:t>
            </a:r>
            <a:r>
              <a:rPr lang="en-US" altLang="zh-CN" sz="1200" dirty="0"/>
              <a:t>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CR </a:t>
            </a:r>
            <a:r>
              <a:rPr lang="en-US" altLang="zh-CN" sz="1200" dirty="0"/>
              <a:t>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CRs agreed for 23.288, </a:t>
            </a:r>
            <a:r>
              <a:rPr lang="en-US" altLang="zh-CN" sz="1200" dirty="0" smtClean="0"/>
              <a:t>1 </a:t>
            </a:r>
            <a:r>
              <a:rPr lang="en-US" altLang="zh-CN" sz="1200" dirty="0"/>
              <a:t>CR agreed for </a:t>
            </a:r>
            <a:r>
              <a:rPr lang="en-US" altLang="zh-CN" sz="1200" dirty="0" smtClean="0"/>
              <a:t>23.502, 1 LS Reply 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2 CRs agreed for 23.502,  1 CR agreed for 23.503, 1 LS Reply </a:t>
            </a:r>
            <a:r>
              <a:rPr lang="en-US" altLang="zh-CN" sz="1200" dirty="0" smtClean="0"/>
              <a:t>agreed, 1 </a:t>
            </a:r>
            <a:r>
              <a:rPr lang="en-US" altLang="zh-CN" sz="1200" dirty="0"/>
              <a:t>LS postponed to SA2#144E.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Continue the normative work</a:t>
            </a:r>
            <a:r>
              <a:rPr lang="en-US" altLang="zh-CN" sz="1200" dirty="0" smtClean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CRs agreed for 23.288, 1 CR agreed for 23.501, </a:t>
            </a:r>
            <a:r>
              <a:rPr lang="en-US" altLang="zh-CN" sz="1200" dirty="0" smtClean="0"/>
              <a:t>2 CRs </a:t>
            </a:r>
            <a:r>
              <a:rPr lang="en-US" altLang="zh-CN" sz="1200" dirty="0"/>
              <a:t>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 smtClean="0"/>
              <a:t>eNA_ph2 </a:t>
            </a:r>
            <a:r>
              <a:rPr lang="en-US" altLang="de-DE" b="1" dirty="0"/>
              <a:t>status after SA2#143E </a:t>
            </a:r>
            <a:r>
              <a:rPr lang="en-US" altLang="de-DE" b="1" dirty="0" smtClean="0"/>
              <a:t>(2/5)</a:t>
            </a:r>
            <a:endParaRPr lang="en-US" altLang="de-DE" b="1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CRs agreed for 23.288, </a:t>
            </a:r>
            <a:r>
              <a:rPr lang="en-US" altLang="zh-CN" sz="1200" dirty="0" smtClean="0"/>
              <a:t>4 CRs </a:t>
            </a:r>
            <a:r>
              <a:rPr lang="en-US" altLang="zh-CN" sz="1200" dirty="0"/>
              <a:t>agreed for 23.501, </a:t>
            </a:r>
            <a:r>
              <a:rPr lang="en-US" altLang="zh-CN" sz="1200" dirty="0" smtClean="0"/>
              <a:t>7 CRs </a:t>
            </a:r>
            <a:r>
              <a:rPr lang="en-US" altLang="zh-CN" sz="1200" dirty="0"/>
              <a:t>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CR </a:t>
            </a:r>
            <a:r>
              <a:rPr lang="en-US" altLang="zh-CN" sz="1200" dirty="0"/>
              <a:t>agreed for </a:t>
            </a:r>
            <a:r>
              <a:rPr lang="en-US" altLang="zh-CN" sz="1200" dirty="0" smtClean="0"/>
              <a:t>23.288, 1 CR </a:t>
            </a:r>
            <a:r>
              <a:rPr lang="en-US" altLang="zh-CN" sz="1200" dirty="0"/>
              <a:t>agreed for </a:t>
            </a:r>
            <a:r>
              <a:rPr lang="en-US" altLang="zh-CN" sz="1200" dirty="0" smtClean="0"/>
              <a:t>23.503.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CR </a:t>
            </a:r>
            <a:r>
              <a:rPr lang="en-US" altLang="zh-CN" sz="1200" dirty="0"/>
              <a:t>agreed for 23.288, 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LS </a:t>
            </a:r>
            <a:r>
              <a:rPr lang="en-US" altLang="zh-CN" sz="1200" dirty="0"/>
              <a:t>Response from </a:t>
            </a:r>
            <a:r>
              <a:rPr lang="en-US" altLang="zh-CN" sz="1200" dirty="0" smtClean="0"/>
              <a:t>SA3 received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Start the normative work per received SA3 LS response.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CRs agreed for 23.288, </a:t>
            </a:r>
            <a:r>
              <a:rPr lang="en-US" altLang="zh-CN" sz="1200" dirty="0" smtClean="0"/>
              <a:t>2 </a:t>
            </a:r>
            <a:r>
              <a:rPr lang="en-US" altLang="zh-CN" sz="1200" dirty="0"/>
              <a:t>CRs agreed for 23.501, </a:t>
            </a:r>
            <a:r>
              <a:rPr lang="en-US" altLang="zh-CN" sz="1200" dirty="0" smtClean="0"/>
              <a:t>3 </a:t>
            </a:r>
            <a:r>
              <a:rPr lang="en-US" altLang="zh-CN" sz="1200" dirty="0"/>
              <a:t>CRs agreed for 23.502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</a:t>
            </a:r>
            <a:r>
              <a:rPr lang="en-GB" altLang="zh-CN" sz="1600" dirty="0" smtClean="0"/>
              <a:t>levels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</a:t>
            </a:r>
            <a:r>
              <a:rPr lang="en-US" altLang="zh-CN" sz="1200" dirty="0" smtClean="0"/>
              <a:t>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 smtClean="0"/>
              <a:t>eNA_ph2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SA2#143E (</a:t>
            </a:r>
            <a:r>
              <a:rPr lang="en-US" altLang="de-DE" b="1" dirty="0"/>
              <a:t>3/5</a:t>
            </a:r>
            <a:r>
              <a:rPr lang="en-US" altLang="de-DE" b="1" dirty="0" smtClean="0"/>
              <a:t>)</a:t>
            </a:r>
            <a:endParaRPr lang="en-US" altLang="de-DE" b="1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CR </a:t>
            </a:r>
            <a:r>
              <a:rPr lang="en-US" altLang="zh-CN" sz="1200" dirty="0"/>
              <a:t>agreed for 23.501, </a:t>
            </a:r>
            <a:r>
              <a:rPr lang="en-US" altLang="zh-CN" sz="1200" dirty="0" smtClean="0"/>
              <a:t>1 CR </a:t>
            </a:r>
            <a:r>
              <a:rPr lang="en-US" altLang="zh-CN" sz="1200" dirty="0"/>
              <a:t>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CRs agreed for 23.288, </a:t>
            </a:r>
            <a:r>
              <a:rPr lang="en-US" altLang="zh-CN" sz="1200" dirty="0" smtClean="0"/>
              <a:t>2 </a:t>
            </a:r>
            <a:r>
              <a:rPr lang="en-US" altLang="zh-CN" sz="1200" dirty="0"/>
              <a:t>CRs agreed for 23.501, </a:t>
            </a:r>
            <a:r>
              <a:rPr lang="en-US" altLang="zh-CN" sz="1200" dirty="0" smtClean="0"/>
              <a:t>2 </a:t>
            </a:r>
            <a:r>
              <a:rPr lang="en-US" altLang="zh-CN" sz="1200" dirty="0"/>
              <a:t>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 smtClean="0"/>
              <a:t>eNA_ph2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SA2#143E (4/5)</a:t>
            </a:r>
            <a:endParaRPr lang="en-US" altLang="de-DE" b="1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None.</a:t>
            </a:r>
            <a:endParaRPr lang="zh-CN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</a:t>
            </a:r>
            <a:r>
              <a:rPr lang="de-DE" sz="1600" b="1" dirty="0" smtClean="0"/>
              <a:t>Meeting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/>
              <a:t>Continue the normative </a:t>
            </a:r>
            <a:r>
              <a:rPr lang="en-US" altLang="zh-CN" sz="1200" dirty="0"/>
              <a:t>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None.</a:t>
            </a:r>
            <a:endParaRPr lang="en-US" altLang="zh-CN" sz="12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 smtClean="0"/>
              <a:t>eNA_ph2 </a:t>
            </a:r>
            <a:r>
              <a:rPr lang="en-US" altLang="de-DE" b="1" dirty="0"/>
              <a:t>status after  </a:t>
            </a:r>
            <a:r>
              <a:rPr lang="en-US" altLang="de-DE" b="1" dirty="0" smtClean="0"/>
              <a:t>SA2#143E  (5/5)</a:t>
            </a:r>
            <a:endParaRPr lang="en-US" altLang="de-DE" b="1" dirty="0"/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schemas.microsoft.com/office/infopath/2007/PartnerControls"/>
    <ds:schemaRef ds:uri="9fcd8246-0349-4f28-bf6f-1f0b2b4b9468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26cfccf3-d9f9-43bb-aadf-58351eb1ba08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15377</TotalTime>
  <Words>713</Words>
  <Application>Microsoft Office PowerPoint</Application>
  <PresentationFormat>全屏显示(4:3)</PresentationFormat>
  <Paragraphs>113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SA#90-e</vt:lpstr>
      <vt:lpstr>eNA_ph2 status at SA#91-e</vt:lpstr>
      <vt:lpstr>eNA_ph2 status after SA2#143E (2/5)</vt:lpstr>
      <vt:lpstr>eNA_ph2 status after SA2#143E (3/5)</vt:lpstr>
      <vt:lpstr>eNA_ph2 status after SA2#143E (4/5)</vt:lpstr>
      <vt:lpstr>eNA_ph2 status after  SA2#143E 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</cp:lastModifiedBy>
  <cp:revision>1750</cp:revision>
  <dcterms:created xsi:type="dcterms:W3CDTF">2008-08-30T09:32:10Z</dcterms:created>
  <dcterms:modified xsi:type="dcterms:W3CDTF">2021-03-11T01:41:27Z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1614579968</vt:lpwstr>
  </property>
</Properties>
</file>